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0D14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914400"/>
            <a:ext cx="12191695" cy="73152"/>
          </a:xfrm>
          <a:prstGeom prst="rect">
            <a:avLst/>
          </a:prstGeom>
          <a:solidFill>
            <a:srgbClr val="F5A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" y="109728"/>
            <a:ext cx="8076895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V/TO — Vision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894015" y="109728"/>
            <a:ext cx="3749039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 i="0">
                <a:solidFill>
                  <a:srgbClr val="AEBBCB"/>
                </a:solidFill>
                <a:latin typeface="Calibri"/>
              </a:rPr>
              <a:t>Organization __________</a:t>
            </a:r>
          </a:p>
        </p:txBody>
      </p:sp>
      <p:sp>
        <p:nvSpPr>
          <p:cNvPr id="6" name="Rectangle 5"/>
          <p:cNvSpPr/>
          <p:nvPr/>
        </p:nvSpPr>
        <p:spPr>
          <a:xfrm>
            <a:off x="502920" y="1280160"/>
            <a:ext cx="11183112" cy="932688"/>
          </a:xfrm>
          <a:prstGeom prst="rect">
            <a:avLst/>
          </a:prstGeom>
          <a:solidFill>
            <a:srgbClr val="F4F7FA"/>
          </a:solidFill>
          <a:ln w="9525">
            <a:solidFill>
              <a:srgbClr val="C8D2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02920" y="1280160"/>
            <a:ext cx="73152" cy="932688"/>
          </a:xfrm>
          <a:prstGeom prst="rect">
            <a:avLst/>
          </a:prstGeom>
          <a:solidFill>
            <a:srgbClr val="00C4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04088" y="1389888"/>
            <a:ext cx="10872216" cy="74980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100" b="1" i="0">
                <a:solidFill>
                  <a:srgbClr val="0D1420"/>
                </a:solidFill>
                <a:latin typeface="Calibri"/>
              </a:rPr>
              <a:t>Core Values (3-7)</a:t>
            </a:r>
          </a:p>
          <a:p>
            <a:pPr algn="l"/>
            <a:r>
              <a:rPr sz="1000" b="0" i="0">
                <a:solidFill>
                  <a:srgbClr val="47566A"/>
                </a:solidFill>
                <a:latin typeface="Calibri"/>
              </a:rPr>
              <a:t/>
            </a:r>
          </a:p>
        </p:txBody>
      </p:sp>
      <p:sp>
        <p:nvSpPr>
          <p:cNvPr id="9" name="Rectangle 8"/>
          <p:cNvSpPr/>
          <p:nvPr/>
        </p:nvSpPr>
        <p:spPr>
          <a:xfrm>
            <a:off x="502920" y="2304288"/>
            <a:ext cx="11183112" cy="932688"/>
          </a:xfrm>
          <a:prstGeom prst="rect">
            <a:avLst/>
          </a:prstGeom>
          <a:solidFill>
            <a:srgbClr val="F4F7FA"/>
          </a:solidFill>
          <a:ln w="9525">
            <a:solidFill>
              <a:srgbClr val="C8D2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502920" y="2304288"/>
            <a:ext cx="73152" cy="932688"/>
          </a:xfrm>
          <a:prstGeom prst="rect">
            <a:avLst/>
          </a:prstGeom>
          <a:solidFill>
            <a:srgbClr val="00C4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04088" y="2414016"/>
            <a:ext cx="10872216" cy="74980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100" b="1" i="0">
                <a:solidFill>
                  <a:srgbClr val="0D1420"/>
                </a:solidFill>
                <a:latin typeface="Calibri"/>
              </a:rPr>
              <a:t>Core Focus (purpose + niche)</a:t>
            </a:r>
          </a:p>
          <a:p>
            <a:pPr algn="l"/>
            <a:r>
              <a:rPr sz="1000" b="0" i="0">
                <a:solidFill>
                  <a:srgbClr val="47566A"/>
                </a:solidFill>
                <a:latin typeface="Calibri"/>
              </a:rPr>
              <a:t/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" y="3328416"/>
            <a:ext cx="11183112" cy="932688"/>
          </a:xfrm>
          <a:prstGeom prst="rect">
            <a:avLst/>
          </a:prstGeom>
          <a:solidFill>
            <a:srgbClr val="F4F7FA"/>
          </a:solidFill>
          <a:ln w="9525">
            <a:solidFill>
              <a:srgbClr val="C8D2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502920" y="3328416"/>
            <a:ext cx="73152" cy="932688"/>
          </a:xfrm>
          <a:prstGeom prst="rect">
            <a:avLst/>
          </a:prstGeom>
          <a:solidFill>
            <a:srgbClr val="00C4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04088" y="3438144"/>
            <a:ext cx="10872216" cy="74980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100" b="1" i="0">
                <a:solidFill>
                  <a:srgbClr val="0D1420"/>
                </a:solidFill>
                <a:latin typeface="Calibri"/>
              </a:rPr>
              <a:t>10-Year Target</a:t>
            </a:r>
          </a:p>
          <a:p>
            <a:pPr algn="l"/>
            <a:r>
              <a:rPr sz="1000" b="0" i="0">
                <a:solidFill>
                  <a:srgbClr val="47566A"/>
                </a:solidFill>
                <a:latin typeface="Calibri"/>
              </a:rPr>
              <a:t/>
            </a:r>
          </a:p>
        </p:txBody>
      </p:sp>
      <p:sp>
        <p:nvSpPr>
          <p:cNvPr id="15" name="Rectangle 14"/>
          <p:cNvSpPr/>
          <p:nvPr/>
        </p:nvSpPr>
        <p:spPr>
          <a:xfrm>
            <a:off x="502920" y="4352544"/>
            <a:ext cx="11183112" cy="932688"/>
          </a:xfrm>
          <a:prstGeom prst="rect">
            <a:avLst/>
          </a:prstGeom>
          <a:solidFill>
            <a:srgbClr val="F4F7FA"/>
          </a:solidFill>
          <a:ln w="9525">
            <a:solidFill>
              <a:srgbClr val="C8D2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502920" y="4352544"/>
            <a:ext cx="73152" cy="932688"/>
          </a:xfrm>
          <a:prstGeom prst="rect">
            <a:avLst/>
          </a:prstGeom>
          <a:solidFill>
            <a:srgbClr val="00C4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04088" y="4462272"/>
            <a:ext cx="10872216" cy="74980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100" b="1" i="0">
                <a:solidFill>
                  <a:srgbClr val="0D1420"/>
                </a:solidFill>
                <a:latin typeface="Calibri"/>
              </a:rPr>
              <a:t>Marketing Strategy</a:t>
            </a:r>
          </a:p>
          <a:p>
            <a:pPr algn="l"/>
            <a:r>
              <a:rPr sz="1000" b="0" i="0">
                <a:solidFill>
                  <a:srgbClr val="47566A"/>
                </a:solidFill>
                <a:latin typeface="Calibri"/>
              </a:rPr>
              <a:t>target market, 3 uniques, proven process, guarantee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02920" y="5376672"/>
            <a:ext cx="11183112" cy="932688"/>
          </a:xfrm>
          <a:prstGeom prst="rect">
            <a:avLst/>
          </a:prstGeom>
          <a:solidFill>
            <a:srgbClr val="F4F7FA"/>
          </a:solidFill>
          <a:ln w="9525">
            <a:solidFill>
              <a:srgbClr val="C8D2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502920" y="5376672"/>
            <a:ext cx="73152" cy="932688"/>
          </a:xfrm>
          <a:prstGeom prst="rect">
            <a:avLst/>
          </a:prstGeom>
          <a:solidFill>
            <a:srgbClr val="00C4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04088" y="5486400"/>
            <a:ext cx="10872216" cy="74980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100" b="1" i="0">
                <a:solidFill>
                  <a:srgbClr val="0D1420"/>
                </a:solidFill>
                <a:latin typeface="Calibri"/>
              </a:rPr>
              <a:t>3-Year Picture</a:t>
            </a:r>
          </a:p>
          <a:p>
            <a:pPr algn="l"/>
            <a:r>
              <a:rPr sz="1000" b="0" i="0">
                <a:solidFill>
                  <a:srgbClr val="47566A"/>
                </a:solidFill>
                <a:latin typeface="Calibri"/>
              </a:rPr>
              <a:t>revenue, profit, what it looks like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0D14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914400"/>
            <a:ext cx="12191695" cy="73152"/>
          </a:xfrm>
          <a:prstGeom prst="rect">
            <a:avLst/>
          </a:prstGeom>
          <a:solidFill>
            <a:srgbClr val="F5A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" y="109728"/>
            <a:ext cx="8076895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V/TO — Traction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894015" y="109728"/>
            <a:ext cx="3749039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200" b="0" i="0">
                <a:solidFill>
                  <a:srgbClr val="AEBBCB"/>
                </a:solidFill>
                <a:latin typeface="Calibri"/>
              </a:rPr>
              <a:t>Organization __________</a:t>
            </a:r>
          </a:p>
        </p:txBody>
      </p:sp>
      <p:sp>
        <p:nvSpPr>
          <p:cNvPr id="6" name="Rectangle 5"/>
          <p:cNvSpPr/>
          <p:nvPr/>
        </p:nvSpPr>
        <p:spPr>
          <a:xfrm>
            <a:off x="502920" y="1280160"/>
            <a:ext cx="11183112" cy="1188720"/>
          </a:xfrm>
          <a:prstGeom prst="rect">
            <a:avLst/>
          </a:prstGeom>
          <a:solidFill>
            <a:srgbClr val="F4F7FA"/>
          </a:solidFill>
          <a:ln w="9525">
            <a:solidFill>
              <a:srgbClr val="C8D2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02920" y="1280160"/>
            <a:ext cx="73152" cy="1188720"/>
          </a:xfrm>
          <a:prstGeom prst="rect">
            <a:avLst/>
          </a:prstGeom>
          <a:solidFill>
            <a:srgbClr val="F5A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04088" y="1389888"/>
            <a:ext cx="10872216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100" b="1" i="0">
                <a:solidFill>
                  <a:srgbClr val="0D1420"/>
                </a:solidFill>
                <a:latin typeface="Calibri"/>
              </a:rPr>
              <a:t>1-YEAR PLAN</a:t>
            </a:r>
          </a:p>
          <a:p>
            <a:pPr algn="l"/>
            <a:r>
              <a:rPr sz="1000" b="0" i="0">
                <a:solidFill>
                  <a:srgbClr val="47566A"/>
                </a:solidFill>
                <a:latin typeface="Calibri"/>
              </a:rPr>
              <a:t>Revenue: ____   Profit: ____   Measurables: ____   Goals for the year (3-7): __________</a:t>
            </a:r>
          </a:p>
        </p:txBody>
      </p:sp>
      <p:sp>
        <p:nvSpPr>
          <p:cNvPr id="9" name="Rectangle 8"/>
          <p:cNvSpPr/>
          <p:nvPr/>
        </p:nvSpPr>
        <p:spPr>
          <a:xfrm>
            <a:off x="502920" y="2606040"/>
            <a:ext cx="5486400" cy="3108960"/>
          </a:xfrm>
          <a:prstGeom prst="rect">
            <a:avLst/>
          </a:prstGeom>
          <a:solidFill>
            <a:srgbClr val="F4F7FA"/>
          </a:solidFill>
          <a:ln w="9525">
            <a:solidFill>
              <a:srgbClr val="C8D2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502920" y="2606040"/>
            <a:ext cx="73152" cy="3108960"/>
          </a:xfrm>
          <a:prstGeom prst="rect">
            <a:avLst/>
          </a:prstGeom>
          <a:solidFill>
            <a:srgbClr val="00C4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04088" y="2715768"/>
            <a:ext cx="5175504" cy="2926079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100" b="1" i="0">
                <a:solidFill>
                  <a:srgbClr val="0D1420"/>
                </a:solidFill>
                <a:latin typeface="Calibri"/>
              </a:rPr>
              <a:t>QUARTERLY ROCKS (this quarter, 3-7)</a:t>
            </a:r>
          </a:p>
          <a:p>
            <a:pPr algn="l"/>
            <a:r>
              <a:rPr sz="1000" b="0" i="0">
                <a:solidFill>
                  <a:srgbClr val="47566A"/>
                </a:solidFill>
                <a:latin typeface="Calibri"/>
              </a:rPr>
              <a:t/>
            </a:r>
          </a:p>
          <a:p>
            <a:pPr algn="l"/>
            <a:r>
              <a:rPr sz="1000" b="0" i="0">
                <a:solidFill>
                  <a:srgbClr val="47566A"/>
                </a:solidFill>
                <a:latin typeface="Calibri"/>
              </a:rPr>
              <a:t>Rock  __________   Owner ______</a:t>
            </a:r>
          </a:p>
          <a:p>
            <a:pPr algn="l"/>
            <a:r>
              <a:rPr sz="1000" b="0" i="0">
                <a:solidFill>
                  <a:srgbClr val="47566A"/>
                </a:solidFill>
                <a:latin typeface="Calibri"/>
              </a:rPr>
              <a:t>Rock  __________   Owner ______</a:t>
            </a:r>
          </a:p>
          <a:p>
            <a:pPr algn="l"/>
            <a:r>
              <a:rPr sz="1000" b="0" i="0">
                <a:solidFill>
                  <a:srgbClr val="47566A"/>
                </a:solidFill>
                <a:latin typeface="Calibri"/>
              </a:rPr>
              <a:t>Rock  __________   Owner ______</a:t>
            </a:r>
          </a:p>
          <a:p>
            <a:pPr algn="l"/>
            <a:r>
              <a:rPr sz="1000" b="0" i="0">
                <a:solidFill>
                  <a:srgbClr val="47566A"/>
                </a:solidFill>
                <a:latin typeface="Calibri"/>
              </a:rPr>
              <a:t>Rock  __________   Owner ______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199632" y="2606040"/>
            <a:ext cx="5486400" cy="3108960"/>
          </a:xfrm>
          <a:prstGeom prst="rect">
            <a:avLst/>
          </a:prstGeom>
          <a:solidFill>
            <a:srgbClr val="F4F7FA"/>
          </a:solidFill>
          <a:ln w="9525">
            <a:solidFill>
              <a:srgbClr val="C8D2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6199632" y="2606040"/>
            <a:ext cx="73152" cy="3108960"/>
          </a:xfrm>
          <a:prstGeom prst="rect">
            <a:avLst/>
          </a:prstGeom>
          <a:solidFill>
            <a:srgbClr val="1C2A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0" y="2715768"/>
            <a:ext cx="5175504" cy="2926079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100" b="1" i="0">
                <a:solidFill>
                  <a:srgbClr val="0D1420"/>
                </a:solidFill>
                <a:latin typeface="Calibri"/>
              </a:rPr>
              <a:t>ISSUES LIST (long-term)</a:t>
            </a:r>
          </a:p>
          <a:p>
            <a:pPr algn="l"/>
            <a:r>
              <a:rPr sz="1000" b="0" i="0">
                <a:solidFill>
                  <a:srgbClr val="47566A"/>
                </a:solidFill>
                <a:latin typeface="Calibri"/>
              </a:rPr>
              <a:t/>
            </a:r>
          </a:p>
          <a:p>
            <a:pPr algn="l"/>
            <a:r>
              <a:rPr sz="1000" b="0" i="0">
                <a:solidFill>
                  <a:srgbClr val="47566A"/>
                </a:solidFill>
                <a:latin typeface="Calibri"/>
              </a:rPr>
              <a:t>1.  __________</a:t>
            </a:r>
          </a:p>
          <a:p>
            <a:pPr algn="l"/>
            <a:r>
              <a:rPr sz="1000" b="0" i="0">
                <a:solidFill>
                  <a:srgbClr val="47566A"/>
                </a:solidFill>
                <a:latin typeface="Calibri"/>
              </a:rPr>
              <a:t>2.  __________</a:t>
            </a:r>
          </a:p>
          <a:p>
            <a:pPr algn="l"/>
            <a:r>
              <a:rPr sz="1000" b="0" i="0">
                <a:solidFill>
                  <a:srgbClr val="47566A"/>
                </a:solidFill>
                <a:latin typeface="Calibri"/>
              </a:rPr>
              <a:t>3.  __________</a:t>
            </a:r>
          </a:p>
          <a:p>
            <a:pPr algn="l"/>
            <a:r>
              <a:rPr sz="1000" b="0" i="0">
                <a:solidFill>
                  <a:srgbClr val="47566A"/>
                </a:solidFill>
                <a:latin typeface="Calibri"/>
              </a:rPr>
              <a:t>4.  __________</a:t>
            </a:r>
          </a:p>
          <a:p>
            <a:pPr algn="l"/>
            <a:r>
              <a:rPr sz="1000" b="0" i="0">
                <a:solidFill>
                  <a:srgbClr val="47566A"/>
                </a:solidFill>
                <a:latin typeface="Calibri"/>
              </a:rPr>
              <a:t>5.  __________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