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0D14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14400"/>
            <a:ext cx="12191695" cy="73152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109728"/>
            <a:ext cx="8076895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Strategy on a Page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94015" y="109728"/>
            <a:ext cx="3749039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 i="0">
                <a:solidFill>
                  <a:srgbClr val="AEBBCB"/>
                </a:solidFill>
                <a:latin typeface="Calibri"/>
              </a:rPr>
              <a:t>Organization __________   Year ______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" y="1280160"/>
            <a:ext cx="5486400" cy="1554480"/>
          </a:xfrm>
          <a:prstGeom prst="rect">
            <a:avLst/>
          </a:prstGeom>
          <a:solidFill>
            <a:srgbClr val="F4F7FA"/>
          </a:solidFill>
          <a:ln w="9525">
            <a:solidFill>
              <a:srgbClr val="C8D2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80160"/>
            <a:ext cx="73152" cy="1554480"/>
          </a:xfrm>
          <a:prstGeom prst="rect">
            <a:avLst/>
          </a:prstGeom>
          <a:solidFill>
            <a:srgbClr val="00C4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04088" y="1389888"/>
            <a:ext cx="5175504" cy="1371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0D1420"/>
                </a:solidFill>
                <a:latin typeface="Calibri"/>
              </a:rPr>
              <a:t>WHERE WE ARE GOING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/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the ambition, in two sentences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199632" y="1280160"/>
            <a:ext cx="5486400" cy="1554480"/>
          </a:xfrm>
          <a:prstGeom prst="rect">
            <a:avLst/>
          </a:prstGeom>
          <a:solidFill>
            <a:srgbClr val="F4F7FA"/>
          </a:solidFill>
          <a:ln w="9525">
            <a:solidFill>
              <a:srgbClr val="C8D2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199632" y="1280160"/>
            <a:ext cx="73152" cy="155448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0" y="1389888"/>
            <a:ext cx="5175504" cy="1371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0D1420"/>
                </a:solidFill>
                <a:latin typeface="Calibri"/>
              </a:rPr>
              <a:t>WHY NOW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/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the insight that makes this the moment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3017520"/>
            <a:ext cx="5486400" cy="1554480"/>
          </a:xfrm>
          <a:prstGeom prst="rect">
            <a:avLst/>
          </a:prstGeom>
          <a:solidFill>
            <a:srgbClr val="F4F7FA"/>
          </a:solidFill>
          <a:ln w="9525">
            <a:solidFill>
              <a:srgbClr val="C8D2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502920" y="3017520"/>
            <a:ext cx="73152" cy="1554480"/>
          </a:xfrm>
          <a:prstGeom prst="rect">
            <a:avLst/>
          </a:prstGeom>
          <a:solidFill>
            <a:srgbClr val="00C4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04088" y="3127248"/>
            <a:ext cx="5175504" cy="1371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0D1420"/>
                </a:solidFill>
                <a:latin typeface="Calibri"/>
              </a:rPr>
              <a:t>HOW WE WIN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/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the few real choices, 3-5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199632" y="3017520"/>
            <a:ext cx="5486400" cy="1554480"/>
          </a:xfrm>
          <a:prstGeom prst="rect">
            <a:avLst/>
          </a:prstGeom>
          <a:solidFill>
            <a:srgbClr val="F4F7FA"/>
          </a:solidFill>
          <a:ln w="9525">
            <a:solidFill>
              <a:srgbClr val="C8D2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199632" y="3017520"/>
            <a:ext cx="73152" cy="1554480"/>
          </a:xfrm>
          <a:prstGeom prst="rect">
            <a:avLst/>
          </a:prstGeom>
          <a:solidFill>
            <a:srgbClr val="1C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3127248"/>
            <a:ext cx="5175504" cy="1371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0D1420"/>
                </a:solidFill>
                <a:latin typeface="Calibri"/>
              </a:rPr>
              <a:t>PRIORITIES THIS YEAR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/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1. ___ Owner ___   2. ___ Owner ___   3. ___ Owner ___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2920" y="4754879"/>
            <a:ext cx="5486400" cy="1554480"/>
          </a:xfrm>
          <a:prstGeom prst="rect">
            <a:avLst/>
          </a:prstGeom>
          <a:solidFill>
            <a:srgbClr val="F4F7FA"/>
          </a:solidFill>
          <a:ln w="9525">
            <a:solidFill>
              <a:srgbClr val="C8D2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02920" y="4754879"/>
            <a:ext cx="73152" cy="1554480"/>
          </a:xfrm>
          <a:prstGeom prst="rect">
            <a:avLst/>
          </a:prstGeom>
          <a:solidFill>
            <a:srgbClr val="00C4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04088" y="4864607"/>
            <a:ext cx="5175504" cy="1371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0D1420"/>
                </a:solidFill>
                <a:latin typeface="Calibri"/>
              </a:rPr>
              <a:t>HOW WE MEASURE SUCCESS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/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a few outcomes, not a dashboard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99632" y="4754879"/>
            <a:ext cx="5486400" cy="1554480"/>
          </a:xfrm>
          <a:prstGeom prst="rect">
            <a:avLst/>
          </a:prstGeom>
          <a:solidFill>
            <a:srgbClr val="F4F7FA"/>
          </a:solidFill>
          <a:ln w="9525">
            <a:solidFill>
              <a:srgbClr val="C8D2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99632" y="4754879"/>
            <a:ext cx="73152" cy="1554480"/>
          </a:xfrm>
          <a:prstGeom prst="rect">
            <a:avLst/>
          </a:prstGeom>
          <a:solidFill>
            <a:srgbClr val="E848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800" y="4864607"/>
            <a:ext cx="5175504" cy="1371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0D1420"/>
                </a:solidFill>
                <a:latin typeface="Calibri"/>
              </a:rPr>
              <a:t>WHAT WE ARE NOT DOING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/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explicit trade-offs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