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91695" cy="6858000"/>
  <p:notesSz cx="6858000" cy="12191695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IN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F5A623"/>
          </a:solidFill>
          <a:ln/>
        </p:spPr>
      </p:sp>
      <p:sp>
        <p:nvSpPr>
          <p:cNvPr id="3" name="Text 1"/>
          <p:cNvSpPr/>
          <p:nvPr/>
        </p:nvSpPr>
        <p:spPr>
          <a:xfrm>
            <a:off x="10058400" y="6419088"/>
            <a:ext cx="19202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9AA7B4"/>
                </a:solidFill>
              </a:rPr>
              <a:t>vindaris.com</a:t>
            </a:r>
            <a:endParaRPr lang="en-US" sz="900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F5A623"/>
                </a:solidFill>
              </a:rPr>
              <a:t>OPERATING MODEL CANVAS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48640" y="713232"/>
            <a:ext cx="110642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1B2A3A"/>
                </a:solidFill>
              </a:rPr>
              <a:t>Operating Model Canvas</a:t>
            </a:r>
            <a:endParaRPr lang="en-US" sz="2600" dirty="0"/>
          </a:p>
        </p:txBody>
      </p:sp>
      <p:sp>
        <p:nvSpPr>
          <p:cNvPr id="4" name="Text 2"/>
          <p:cNvSpPr/>
          <p:nvPr/>
        </p:nvSpPr>
        <p:spPr>
          <a:xfrm>
            <a:off x="685800" y="1554480"/>
            <a:ext cx="10789920" cy="45720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28600" indent="-228600">
              <a:spcAft>
                <a:spcPts val="1000"/>
              </a:spcAft>
              <a:buSzPct val="100000"/>
              <a:buChar char="•"/>
            </a:pPr>
            <a:r>
              <a:rPr lang="en-US" sz="1500" dirty="0">
                <a:solidFill>
                  <a:srgbClr val="2C3E50"/>
                </a:solidFill>
              </a:rPr>
              <a:t>Organization / unit: ____________________</a:t>
            </a:r>
            <a:endParaRPr lang="en-US" sz="1500" dirty="0"/>
          </a:p>
          <a:p>
            <a:pPr marL="228600" indent="-228600">
              <a:spcAft>
                <a:spcPts val="1000"/>
              </a:spcAft>
              <a:buSzPct val="100000"/>
              <a:buChar char="•"/>
            </a:pPr>
            <a:r>
              <a:rPr lang="en-US" sz="1500" dirty="0">
                <a:solidFill>
                  <a:srgbClr val="2C3E50"/>
                </a:solidFill>
              </a:rPr>
              <a:t>Version: current state / target state</a:t>
            </a:r>
            <a:endParaRPr lang="en-US" sz="1500" dirty="0"/>
          </a:p>
          <a:p>
            <a:pPr marL="228600" indent="-228600">
              <a:spcAft>
                <a:spcPts val="1000"/>
              </a:spcAft>
              <a:buSzPct val="100000"/>
              <a:buChar char="•"/>
            </a:pPr>
            <a:r>
              <a:rPr lang="en-US" sz="1500" dirty="0">
                <a:solidFill>
                  <a:srgbClr val="2C3E50"/>
                </a:solidFill>
              </a:rPr>
              <a:t>Fill current state first, then target; the gap between the two is the transformation agenda</a:t>
            </a:r>
            <a:endParaRPr lang="en-US" sz="1500" dirty="0"/>
          </a:p>
          <a:p>
            <a:pPr marL="228600" indent="-228600">
              <a:spcAft>
                <a:spcPts val="1000"/>
              </a:spcAft>
              <a:buSzPct val="100000"/>
              <a:buChar char="•"/>
            </a:pPr>
            <a:r>
              <a:rPr lang="en-US" sz="1500" dirty="0">
                <a:solidFill>
                  <a:srgbClr val="2C3E50"/>
                </a:solidFill>
              </a:rPr>
              <a:t>Six sections: value, work, structure, systems, governance, capacity</a:t>
            </a:r>
            <a:endParaRPr lang="en-US" sz="15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F5A623"/>
                </a:solidFill>
              </a:rPr>
              <a:t>1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48640" y="713232"/>
            <a:ext cx="110642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1B2A3A"/>
                </a:solidFill>
              </a:rPr>
              <a:t>Value &amp; customers</a:t>
            </a:r>
            <a:endParaRPr lang="en-US" sz="2600" dirty="0"/>
          </a:p>
        </p:txBody>
      </p:sp>
      <p:sp>
        <p:nvSpPr>
          <p:cNvPr id="4" name="Text 2"/>
          <p:cNvSpPr/>
          <p:nvPr/>
        </p:nvSpPr>
        <p:spPr>
          <a:xfrm>
            <a:off x="685800" y="1554480"/>
            <a:ext cx="10789920" cy="45720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28600" indent="-228600">
              <a:spcAft>
                <a:spcPts val="1000"/>
              </a:spcAft>
              <a:buSzPct val="100000"/>
              <a:buChar char="•"/>
            </a:pPr>
            <a:r>
              <a:rPr lang="en-US" sz="1500" dirty="0">
                <a:solidFill>
                  <a:srgbClr val="2C3E50"/>
                </a:solidFill>
              </a:rPr>
              <a:t>Who we serve: ____________________</a:t>
            </a:r>
            <a:endParaRPr lang="en-US" sz="1500" dirty="0"/>
          </a:p>
          <a:p>
            <a:pPr marL="228600" indent="-228600">
              <a:spcAft>
                <a:spcPts val="1000"/>
              </a:spcAft>
              <a:buSzPct val="100000"/>
              <a:buChar char="•"/>
            </a:pPr>
            <a:r>
              <a:rPr lang="en-US" sz="1500" dirty="0">
                <a:solidFill>
                  <a:srgbClr val="2C3E50"/>
                </a:solidFill>
              </a:rPr>
              <a:t>What they get from us: ____________________</a:t>
            </a:r>
            <a:endParaRPr lang="en-US" sz="1500" dirty="0"/>
          </a:p>
          <a:p>
            <a:pPr marL="228600" indent="-228600">
              <a:spcAft>
                <a:spcPts val="1000"/>
              </a:spcAft>
              <a:buSzPct val="100000"/>
              <a:buChar char="•"/>
            </a:pPr>
            <a:r>
              <a:rPr lang="en-US" sz="1500" dirty="0">
                <a:solidFill>
                  <a:srgbClr val="2C3E50"/>
                </a:solidFill>
              </a:rPr>
              <a:t>What winning looks like for them: ____________________</a:t>
            </a:r>
            <a:endParaRPr lang="en-US" sz="15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F5A623"/>
                </a:solidFill>
              </a:rPr>
              <a:t>2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48640" y="713232"/>
            <a:ext cx="110642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1B2A3A"/>
                </a:solidFill>
              </a:rPr>
              <a:t>Work &amp; processes</a:t>
            </a:r>
            <a:endParaRPr lang="en-US" sz="26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685800" y="1554480"/>
          <a:ext cx="10789920" cy="914400"/>
        </p:xfrm>
        <a:graphic>
          <a:graphicData uri="http://schemas.openxmlformats.org/drawingml/2006/table">
            <a:tbl>
              <a:tblPr/>
              <a:tblGrid>
                <a:gridCol w="3596640"/>
                <a:gridCol w="3596640"/>
                <a:gridCol w="3596640"/>
              </a:tblGrid>
              <a:tr h="36576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Value chain step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33155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What happens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33155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Handoff to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33155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1B2A3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Demand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t">
                    <a:lnL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1B2A3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Marketing generates qualified pipeline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t">
                    <a:lnL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1B2A3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Sales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t">
                    <a:lnL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1B2A3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Win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t">
                    <a:lnL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5F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1B2A3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Sales converts to closed contracts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t">
                    <a:lnL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5F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1B2A3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Delivery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t">
                    <a:lnL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5F8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1B2A3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Deliver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t">
                    <a:lnL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t">
                    <a:lnL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1B2A3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Support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t">
                    <a:lnL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t">
                    <a:lnL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5F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t">
                    <a:lnL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5F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1B2A3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 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t">
                    <a:lnL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5F8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F5A623"/>
                </a:solidFill>
              </a:rPr>
              <a:t>3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48640" y="713232"/>
            <a:ext cx="110642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1B2A3A"/>
                </a:solidFill>
              </a:rPr>
              <a:t>Structure &amp; teams</a:t>
            </a:r>
            <a:endParaRPr lang="en-US" sz="26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685800" y="1554480"/>
          <a:ext cx="10789920" cy="914400"/>
        </p:xfrm>
        <a:graphic>
          <a:graphicData uri="http://schemas.openxmlformats.org/drawingml/2006/table">
            <a:tbl>
              <a:tblPr/>
              <a:tblGrid>
                <a:gridCol w="3596640"/>
                <a:gridCol w="3596640"/>
                <a:gridCol w="3596640"/>
              </a:tblGrid>
              <a:tr h="36576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Team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33155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Owns which step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33155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Headcount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33155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1B2A3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Growth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t">
                    <a:lnL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1B2A3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Demand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t">
                    <a:lnL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1B2A3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t">
                    <a:lnL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t">
                    <a:lnL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5F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t">
                    <a:lnL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5F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t">
                    <a:lnL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5F8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t">
                    <a:lnL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t">
                    <a:lnL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t">
                    <a:lnL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F5A623"/>
                </a:solidFill>
              </a:rPr>
              <a:t>4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48640" y="713232"/>
            <a:ext cx="110642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1B2A3A"/>
                </a:solidFill>
              </a:rPr>
              <a:t>Systems &amp; data</a:t>
            </a:r>
            <a:endParaRPr lang="en-US" sz="2600" dirty="0"/>
          </a:p>
        </p:txBody>
      </p:sp>
      <p:graphicFrame>
        <p:nvGraphicFramePr>
          <p:cNvPr id="6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685800" y="1554480"/>
          <a:ext cx="10789920" cy="914400"/>
        </p:xfrm>
        <a:graphic>
          <a:graphicData uri="http://schemas.openxmlformats.org/drawingml/2006/table">
            <a:tbl>
              <a:tblPr/>
              <a:tblGrid>
                <a:gridCol w="3596640"/>
                <a:gridCol w="3596640"/>
                <a:gridCol w="3596640"/>
              </a:tblGrid>
              <a:tr h="36576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Step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33155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System of record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33155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Key data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33155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1B2A3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Demand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t">
                    <a:lnL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1B2A3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Marketing automation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t">
                    <a:lnL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1B2A3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Pipeline, CAC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t">
                    <a:lnL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t">
                    <a:lnL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5F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t">
                    <a:lnL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5F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t">
                    <a:lnL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5F8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t">
                    <a:lnL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t">
                    <a:lnL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t">
                    <a:lnL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F5A623"/>
                </a:solidFill>
              </a:rPr>
              <a:t>5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48640" y="713232"/>
            <a:ext cx="110642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1B2A3A"/>
                </a:solidFill>
              </a:rPr>
              <a:t>Governance &amp; cadence</a:t>
            </a:r>
            <a:endParaRPr lang="en-US" sz="2600" dirty="0"/>
          </a:p>
        </p:txBody>
      </p:sp>
      <p:graphicFrame>
        <p:nvGraphicFramePr>
          <p:cNvPr id="7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685800" y="1554480"/>
          <a:ext cx="10789920" cy="914400"/>
        </p:xfrm>
        <a:graphic>
          <a:graphicData uri="http://schemas.openxmlformats.org/drawingml/2006/table">
            <a:tbl>
              <a:tblPr/>
              <a:tblGrid>
                <a:gridCol w="3596640"/>
                <a:gridCol w="3596640"/>
                <a:gridCol w="3596640"/>
              </a:tblGrid>
              <a:tr h="36576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Decision type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33155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Who decides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33155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In which review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33155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1B2A3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Budget shifts over EUR 25k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t">
                    <a:lnL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1B2A3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COO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t">
                    <a:lnL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1B2A3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Monthly business review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t">
                    <a:lnL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t">
                    <a:lnL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5F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t">
                    <a:lnL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5F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t">
                    <a:lnL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5F8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t">
                    <a:lnL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t">
                    <a:lnL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t">
                    <a:lnL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F5A623"/>
                </a:solidFill>
              </a:rPr>
              <a:t>6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48640" y="713232"/>
            <a:ext cx="110642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1B2A3A"/>
                </a:solidFill>
              </a:rPr>
              <a:t>Capacity &amp; partners</a:t>
            </a:r>
            <a:endParaRPr lang="en-US" sz="2600" dirty="0"/>
          </a:p>
        </p:txBody>
      </p:sp>
      <p:graphicFrame>
        <p:nvGraphicFramePr>
          <p:cNvPr id="8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685800" y="1554480"/>
          <a:ext cx="10789920" cy="914400"/>
        </p:xfrm>
        <a:graphic>
          <a:graphicData uri="http://schemas.openxmlformats.org/drawingml/2006/table">
            <a:tbl>
              <a:tblPr/>
              <a:tblGrid>
                <a:gridCol w="3596640"/>
                <a:gridCol w="3596640"/>
                <a:gridCol w="3596640"/>
              </a:tblGrid>
              <a:tr h="36576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Where the hours go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33155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Share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33155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Key partners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33155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1B2A3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Run the business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t">
                    <a:lnL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1B2A3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60%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t">
                    <a:lnL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t">
                    <a:lnL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1B2A3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Change the business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t">
                    <a:lnL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5F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1B2A3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40%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t">
                    <a:lnL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5F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t">
                    <a:lnL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5F8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t">
                    <a:lnL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t">
                    <a:lnL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t">
                    <a:lnL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F5A623"/>
                </a:solidFill>
              </a:rPr>
              <a:t>CHECK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48640" y="713232"/>
            <a:ext cx="110642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1B2A3A"/>
                </a:solidFill>
              </a:rPr>
              <a:t>From model to reality</a:t>
            </a:r>
            <a:endParaRPr lang="en-US" sz="2600" dirty="0"/>
          </a:p>
        </p:txBody>
      </p:sp>
      <p:sp>
        <p:nvSpPr>
          <p:cNvPr id="4" name="Text 2"/>
          <p:cNvSpPr/>
          <p:nvPr/>
        </p:nvSpPr>
        <p:spPr>
          <a:xfrm>
            <a:off x="685800" y="1554480"/>
            <a:ext cx="10789920" cy="45720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28600" indent="-228600">
              <a:spcAft>
                <a:spcPts val="1000"/>
              </a:spcAft>
              <a:buSzPct val="100000"/>
              <a:buChar char="•"/>
            </a:pPr>
            <a:r>
              <a:rPr lang="en-US" sz="1500" dirty="0">
                <a:solidFill>
                  <a:srgbClr val="2C3E50"/>
                </a:solidFill>
              </a:rPr>
              <a:t>The canvas is the designed model; where effort actually goes is the operating reality</a:t>
            </a:r>
            <a:endParaRPr lang="en-US" sz="1500" dirty="0"/>
          </a:p>
          <a:p>
            <a:pPr marL="228600" indent="-228600">
              <a:spcAft>
                <a:spcPts val="1000"/>
              </a:spcAft>
              <a:buSzPct val="100000"/>
              <a:buChar char="•"/>
            </a:pPr>
            <a:r>
              <a:rPr lang="en-US" sz="1500" dirty="0">
                <a:solidFill>
                  <a:srgbClr val="2C3E50"/>
                </a:solidFill>
              </a:rPr>
              <a:t>Compare the capacity section against strategic priorities each quarter</a:t>
            </a:r>
            <a:endParaRPr lang="en-US" sz="1500" dirty="0"/>
          </a:p>
          <a:p>
            <a:pPr marL="228600" indent="-228600">
              <a:spcAft>
                <a:spcPts val="1000"/>
              </a:spcAft>
              <a:buSzPct val="100000"/>
              <a:buChar char="•"/>
            </a:pPr>
            <a:r>
              <a:rPr lang="en-US" sz="1500" dirty="0">
                <a:solidFill>
                  <a:srgbClr val="2C3E50"/>
                </a:solidFill>
              </a:rPr>
              <a:t>Sections that drifted since the last review: ____________________</a:t>
            </a:r>
            <a:endParaRPr lang="en-US" sz="15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Vindaris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Vindaris</dc:creator>
  <cp:lastModifiedBy>Vindaris</cp:lastModifiedBy>
  <cp:revision>1</cp:revision>
  <dcterms:created xsi:type="dcterms:W3CDTF">2026-08-19T21:54:24Z</dcterms:created>
  <dcterms:modified xsi:type="dcterms:W3CDTF">2026-08-19T21:54:24Z</dcterms:modified>
</cp:coreProperties>
</file>